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Probability and Bayes Theorem</a:t>
            </a:r>
            <a:br>
              <a:rPr lang="en-US" dirty="0" smtClean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You have a null hypothesis and calculate the probability of observing your data under that hypothesis.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Null: The sun has not exploded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𝑦𝑒𝑠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𝑜𝑘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=0.027=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this is less than the typical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sz="3200" dirty="0" smtClean="0"/>
                  <a:t> level of 0.05 so we reject the null that the sun is ok.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99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50520" y="1885912"/>
                <a:ext cx="11436263" cy="443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𝑑𝑒𝑡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𝑦𝑒𝑠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 smtClean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&lt;&lt;</m:t>
                      </m:r>
                      <m:r>
                        <a:rPr lang="en-US" sz="3200" b="0" i="1" smtClean="0">
                          <a:latin typeface="Cambria Math" charset="0"/>
                        </a:rPr>
                        <m:t>0.00000000037 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1×0.0000000001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.027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0" y="1885912"/>
                <a:ext cx="11436263" cy="44324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8" y="1123651"/>
            <a:ext cx="4135017" cy="23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Imagine a genetic mutation present in 1 person per 100,000. If you take a test that correctly returns a positive result 99.9% of the time when someone is infected but has a false positive rate of 0.5%. </a:t>
            </a:r>
          </a:p>
          <a:p>
            <a:endParaRPr lang="en-US" sz="3200" dirty="0"/>
          </a:p>
          <a:p>
            <a:r>
              <a:rPr lang="en-US" sz="3200" dirty="0" smtClean="0"/>
              <a:t>How likely are you to have the disease? </a:t>
            </a:r>
          </a:p>
          <a:p>
            <a:endParaRPr lang="en-US" sz="3200" dirty="0"/>
          </a:p>
          <a:p>
            <a:r>
              <a:rPr lang="en-US" sz="3200" dirty="0" smtClean="0"/>
              <a:t>Should you be concerned? </a:t>
            </a:r>
          </a:p>
          <a:p>
            <a:endParaRPr lang="en-US" sz="3200" dirty="0"/>
          </a:p>
          <a:p>
            <a:r>
              <a:rPr lang="en-US" sz="3200" dirty="0" smtClean="0"/>
              <a:t>Bayes’ theorem provides a natural way to think about this.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=0.001=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0.999×0.00001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0.00501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Which means that you have only a 0.1% chance of having the disease even if you test positive. 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What if your doctor noticed a symptom that made them give you this test what changes?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  <a:blipFill rotWithShape="0">
                <a:blip r:embed="rId2"/>
                <a:stretch>
                  <a:fillRect l="-1376" b="-2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Priors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𝐏𝐫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err="1" smtClean="0"/>
                  <a:t>Pr</a:t>
                </a:r>
                <a:r>
                  <a:rPr lang="en-US" sz="3200" dirty="0" smtClean="0"/>
                  <a:t>(A) this is the prior.  It is powerful because it allows you to incorporate previous knowledge into your analysis, but it can lead to very bad inference if you are careless.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  <a:blipFill rotWithShape="0">
                <a:blip r:embed="rId2"/>
                <a:stretch>
                  <a:fillRect l="-1376" r="-1641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0487" y="1297140"/>
            <a:ext cx="57369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When we use DNA to infer the relationship of extant species we can use fossils to tell us how long ago a group of organisms existed.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27" y="4573149"/>
            <a:ext cx="2204581" cy="1395951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724395" y="2328191"/>
            <a:ext cx="87682" cy="15674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10620" y="4751519"/>
            <a:ext cx="6300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If my fossil 65 MY old then the node in red must be at least 65 MY old as well.</a:t>
            </a:r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1" y="1137235"/>
            <a:ext cx="5316605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4" y="1137234"/>
            <a:ext cx="5305294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103" y="1137234"/>
            <a:ext cx="5325045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population and a sample?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parameter and a statistic?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How does the central limit theorem help us?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rise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5573" y="1297140"/>
            <a:ext cx="117118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Since the 1990s Bayesian approaches have come to the forefront in </a:t>
            </a:r>
            <a:r>
              <a:rPr lang="en-US" sz="3200" dirty="0" err="1" smtClean="0"/>
              <a:t>phylogenetics</a:t>
            </a:r>
            <a:r>
              <a:rPr lang="en-US" sz="3200" dirty="0" smtClean="0"/>
              <a:t>, population genetics, genomics, ecology, and other fields.  This largely because we now have the computational power to use MCMCs to sample posterior distributions...</a:t>
            </a:r>
          </a:p>
        </p:txBody>
      </p:sp>
    </p:spTree>
    <p:extLst>
      <p:ext uri="{BB962C8B-B14F-4D97-AF65-F5344CB8AC3E}">
        <p14:creationId xmlns:p14="http://schemas.microsoft.com/office/powerpoint/2010/main" val="13598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power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09370" y="1297140"/>
            <a:ext cx="74780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 a Bayesian approach we can take into account all types of uncertainty and be more conservative.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Phylogenetic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Model selection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Parameter value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Uncertainty in 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0" y="1297140"/>
            <a:ext cx="3765383" cy="52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Read chapter WS 5 and chapter 2 of </a:t>
            </a:r>
            <a:r>
              <a:rPr lang="en-US" sz="3200" dirty="0" err="1" smtClean="0"/>
              <a:t>McElreath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Bring laptop to class!</a:t>
            </a:r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Probability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Introduction to Bayes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Mutually exclusive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drawing either an ace or a king from a deck cards?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addition rule: if two events are mutually exclusive then the probability that either will occur is just the sum of the individual probabilities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𝑘𝑖𝑛𝑔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=15%=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 algn="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assumes standard deck with no jokers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06" r="-1756"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Independent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rolling a 1 and then a 2 on a pair of dice?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multiplication rule: if two events are independent of one another then the probability of both occurring is just the product of the individual probabilities.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2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  <a:blipFill rotWithShape="0">
                <a:blip r:embed="rId2"/>
                <a:stretch>
                  <a:fillRect l="-1344" t="-1774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Setting matters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4" y="1138302"/>
            <a:ext cx="6298809" cy="53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Non-independence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273781"/>
            <a:ext cx="1180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non-independent events- conditional probability: is the probability of an event given that another event has already occurred.</a:t>
            </a:r>
          </a:p>
          <a:p>
            <a:endParaRPr lang="en-US" sz="3200" dirty="0"/>
          </a:p>
          <a:p>
            <a:r>
              <a:rPr lang="en-US" sz="3200" dirty="0" smtClean="0"/>
              <a:t>For instance, the probability of surviving the sinking of the Titanic was very different than the probability of surviving if you were a female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4" y="3970040"/>
            <a:ext cx="6505412" cy="2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Conditional probability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273781"/>
                <a:ext cx="11801138" cy="2927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=32%=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711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2201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𝑓𝑒𝑚𝑎𝑙𝑒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=73%=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344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470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273781"/>
                <a:ext cx="11801138" cy="2927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4" y="3970040"/>
            <a:ext cx="6505412" cy="2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5"/>
            <a:ext cx="3903572" cy="5922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4428" y="1484555"/>
            <a:ext cx="1908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a p-value?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814</Words>
  <Application>Microsoft Macintosh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Arial</vt:lpstr>
      <vt:lpstr>Office Theme</vt:lpstr>
      <vt:lpstr>Probability and Bayes Theorem Biology 683  Lecture 3   Heath Blackmon</vt:lpstr>
      <vt:lpstr>Last week</vt:lpstr>
      <vt:lpstr>Today</vt:lpstr>
      <vt:lpstr>Mutually exclusive events</vt:lpstr>
      <vt:lpstr>Independent events</vt:lpstr>
      <vt:lpstr>Setting matters</vt:lpstr>
      <vt:lpstr>Non-independence</vt:lpstr>
      <vt:lpstr>Conditional probability</vt:lpstr>
      <vt:lpstr>Frequentist and Bayesian</vt:lpstr>
      <vt:lpstr>Frequentist approach</vt:lpstr>
      <vt:lpstr>Bayesian approach</vt:lpstr>
      <vt:lpstr>Bayesian approach</vt:lpstr>
      <vt:lpstr>Bayesian approach</vt:lpstr>
      <vt:lpstr>Priors</vt:lpstr>
      <vt:lpstr>Fossils as Priors</vt:lpstr>
      <vt:lpstr>Fossils as Priors</vt:lpstr>
      <vt:lpstr>Fossils as Priors</vt:lpstr>
      <vt:lpstr>Fossils as Priors</vt:lpstr>
      <vt:lpstr>Fossils as Priors</vt:lpstr>
      <vt:lpstr>The rise of Bayesian approaches</vt:lpstr>
      <vt:lpstr>The power of Bayesian approaches</vt:lpstr>
      <vt:lpstr>For Thursday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</cp:revision>
  <cp:lastPrinted>2018-01-03T17:27:34Z</cp:lastPrinted>
  <dcterms:created xsi:type="dcterms:W3CDTF">2018-01-03T17:15:04Z</dcterms:created>
  <dcterms:modified xsi:type="dcterms:W3CDTF">2018-01-09T18:33:04Z</dcterms:modified>
</cp:coreProperties>
</file>